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Layouts/slideLayout4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Layouts/slideLayout39.xml" ContentType="application/vnd.openxmlformats-officedocument.presentationml.slideLayout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93"/>
  </p:notesMasterIdLst>
  <p:sldIdLst>
    <p:sldId id="256" r:id="rId4"/>
    <p:sldId id="287" r:id="rId5"/>
    <p:sldId id="268" r:id="rId6"/>
    <p:sldId id="379" r:id="rId7"/>
    <p:sldId id="380" r:id="rId8"/>
    <p:sldId id="381" r:id="rId9"/>
    <p:sldId id="270" r:id="rId10"/>
    <p:sldId id="271" r:id="rId11"/>
    <p:sldId id="272" r:id="rId12"/>
    <p:sldId id="266" r:id="rId13"/>
    <p:sldId id="275" r:id="rId14"/>
    <p:sldId id="276" r:id="rId15"/>
    <p:sldId id="297" r:id="rId16"/>
    <p:sldId id="278" r:id="rId17"/>
    <p:sldId id="298" r:id="rId18"/>
    <p:sldId id="299" r:id="rId19"/>
    <p:sldId id="281" r:id="rId20"/>
    <p:sldId id="302" r:id="rId21"/>
    <p:sldId id="300" r:id="rId22"/>
    <p:sldId id="301" r:id="rId23"/>
    <p:sldId id="288" r:id="rId24"/>
    <p:sldId id="274" r:id="rId25"/>
    <p:sldId id="279" r:id="rId26"/>
    <p:sldId id="289" r:id="rId27"/>
    <p:sldId id="304" r:id="rId28"/>
    <p:sldId id="280" r:id="rId29"/>
    <p:sldId id="295" r:id="rId30"/>
    <p:sldId id="296" r:id="rId31"/>
    <p:sldId id="294" r:id="rId32"/>
    <p:sldId id="305" r:id="rId33"/>
    <p:sldId id="308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82" r:id="rId44"/>
    <p:sldId id="286" r:id="rId45"/>
    <p:sldId id="333" r:id="rId46"/>
    <p:sldId id="325" r:id="rId47"/>
    <p:sldId id="326" r:id="rId48"/>
    <p:sldId id="378" r:id="rId49"/>
    <p:sldId id="319" r:id="rId50"/>
    <p:sldId id="324" r:id="rId51"/>
    <p:sldId id="322" r:id="rId52"/>
    <p:sldId id="328" r:id="rId53"/>
    <p:sldId id="329" r:id="rId54"/>
    <p:sldId id="323" r:id="rId55"/>
    <p:sldId id="321" r:id="rId56"/>
    <p:sldId id="320" r:id="rId57"/>
    <p:sldId id="327" r:id="rId58"/>
    <p:sldId id="348" r:id="rId59"/>
    <p:sldId id="353" r:id="rId60"/>
    <p:sldId id="354" r:id="rId61"/>
    <p:sldId id="355" r:id="rId62"/>
    <p:sldId id="356" r:id="rId63"/>
    <p:sldId id="357" r:id="rId64"/>
    <p:sldId id="318" r:id="rId65"/>
    <p:sldId id="367" r:id="rId66"/>
    <p:sldId id="370" r:id="rId67"/>
    <p:sldId id="331" r:id="rId68"/>
    <p:sldId id="332" r:id="rId69"/>
    <p:sldId id="358" r:id="rId70"/>
    <p:sldId id="352" r:id="rId71"/>
    <p:sldId id="366" r:id="rId72"/>
    <p:sldId id="306" r:id="rId73"/>
    <p:sldId id="303" r:id="rId74"/>
    <p:sldId id="347" r:id="rId75"/>
    <p:sldId id="337" r:id="rId76"/>
    <p:sldId id="368" r:id="rId77"/>
    <p:sldId id="369" r:id="rId78"/>
    <p:sldId id="349" r:id="rId79"/>
    <p:sldId id="359" r:id="rId80"/>
    <p:sldId id="372" r:id="rId81"/>
    <p:sldId id="375" r:id="rId82"/>
    <p:sldId id="377" r:id="rId83"/>
    <p:sldId id="376" r:id="rId84"/>
    <p:sldId id="383" r:id="rId85"/>
    <p:sldId id="384" r:id="rId86"/>
    <p:sldId id="365" r:id="rId87"/>
    <p:sldId id="360" r:id="rId88"/>
    <p:sldId id="362" r:id="rId89"/>
    <p:sldId id="363" r:id="rId90"/>
    <p:sldId id="364" r:id="rId91"/>
    <p:sldId id="307" r:id="rId92"/>
  </p:sldIdLst>
  <p:sldSz cx="11160125" cy="7559675"/>
  <p:notesSz cx="7772400" cy="10058400"/>
  <p:defaultTextStyle>
    <a:defPPr>
      <a:defRPr lang="en-GB"/>
    </a:defPPr>
    <a:lvl1pPr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1pPr>
    <a:lvl2pPr marL="423863" indent="-214313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2pPr>
    <a:lvl3pPr marL="639763" indent="-209550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3pPr>
    <a:lvl4pPr marL="855663" indent="-212725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4pPr>
    <a:lvl5pPr marL="1071563" indent="-211138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FFFF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840" y="-108"/>
      </p:cViewPr>
      <p:guideLst>
        <p:guide orient="horz" pos="2381"/>
        <p:guide pos="351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97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2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3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74759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19675" cy="3763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5127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08713" cy="4516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fld id="{8C54DCBC-1FA6-4D91-9295-DE7087ED7B51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3F345E1-DE08-49C4-9805-072619C6BD24}" type="slidenum">
              <a:rPr lang="en-GB"/>
              <a:pPr/>
              <a:t>1</a:t>
            </a:fld>
            <a:endParaRPr lang="en-GB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B38917C-DBD9-4711-960B-F709F959FA21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13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21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0BDE5F9-B975-4F3C-BB4B-B8E8C3B87E07}" type="slidenum">
              <a:rPr lang="en-GB"/>
              <a:pPr/>
              <a:t>22</a:t>
            </a:fld>
            <a:endParaRPr lang="en-GB"/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E15F361-74F6-4938-89F0-BCC809711848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2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32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0BDE5F9-B975-4F3C-BB4B-B8E8C3B87E07}" type="slidenum">
              <a:rPr lang="en-GB"/>
              <a:pPr/>
              <a:t>3</a:t>
            </a:fld>
            <a:endParaRPr lang="en-GB"/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E15F361-74F6-4938-89F0-BCC809711848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42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0BDE5F9-B975-4F3C-BB4B-B8E8C3B87E07}" type="slidenum">
              <a:rPr lang="en-GB"/>
              <a:pPr/>
              <a:t>7</a:t>
            </a:fld>
            <a:endParaRPr lang="en-GB"/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E15F361-74F6-4938-89F0-BCC809711848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49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0BDE5F9-B975-4F3C-BB4B-B8E8C3B87E07}" type="slidenum">
              <a:rPr lang="en-GB"/>
              <a:pPr/>
              <a:t>8</a:t>
            </a:fld>
            <a:endParaRPr lang="en-GB"/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E15F361-74F6-4938-89F0-BCC809711848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57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62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0BDE5F9-B975-4F3C-BB4B-B8E8C3B87E07}" type="slidenum">
              <a:rPr lang="en-GB"/>
              <a:pPr/>
              <a:t>9</a:t>
            </a:fld>
            <a:endParaRPr lang="en-GB"/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E15F361-74F6-4938-89F0-BCC809711848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852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3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70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77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80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81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82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83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84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3F345E1-DE08-49C4-9805-072619C6BD24}" type="slidenum">
              <a:rPr lang="en-GB"/>
              <a:pPr/>
              <a:t>89</a:t>
            </a:fld>
            <a:endParaRPr lang="en-GB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B38917C-DBD9-4711-960B-F709F959FA21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2769554-DA34-47F5-84D9-F6F20D220B7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4FB72DD-DA80-4D07-8C5F-CB416B8D059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1CAE031-B2CF-40F7-9550-96160C01379F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FFC2394-E124-48B5-90DA-EBFD269F3026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3FDC393D-523D-488D-BADC-1C6F1F70468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0BE73DF6-153C-4B7A-BA61-C533AEA7D731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8938CE7-FBBC-4774-A494-5D328BC0FA47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5102DCF-D6CC-45E9-AB46-C527A607483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61BC270-3F9D-47D1-9A28-AFAC1838E3C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358900"/>
            <a:ext cx="4940300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358900"/>
            <a:ext cx="4941887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90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1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274637"/>
            <a:ext cx="10044113" cy="58102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341437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046287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341437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046287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263525"/>
            <a:ext cx="2508250" cy="595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263525"/>
            <a:ext cx="7373937" cy="595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225806F-AE73-4281-B9F1-0503D115CB6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00488FF-3511-4A73-B262-F4C372C78B84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71564EC-609B-4B5F-A38D-0C8B09029619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D2A44F5-1BF2-4B7E-81E4-263614562C3E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E851F9C-6CDB-4B75-B190-04B160410D9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4ABFA361-7E5C-4A3F-8740-B65E897EC75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4FD0792A-A293-484C-A84C-81D549B21F4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52E61D2-2089-4FF5-9DEF-8788BB3AF96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57F28C5-6E60-4396-88B9-6D70BC054ACB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B6A6262-110F-4F90-B276-57C1F834BBAE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7386E96-FC56-435E-81F6-2564B414220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6A45C2D-3494-4F9C-BC3D-8D2216191D0F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D58600F-FB7C-4FA0-B5AD-6A47A791FBC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7DDEC6C1-82E5-4B6D-9D92-676F9BEC3A92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56438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6DCA5EF-3A16-4DC2-A155-EFD2234A072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6165ACA-70F5-4F1B-9076-E34A8D42D26D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9A19609-54FC-4D9E-A8D5-C5564755CD2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0BF6A84-0FF6-4F1C-8272-C4126BB18ED4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59507D6-4C3D-4612-AD4C-206149102EF6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D660791-D0C7-4B53-96FE-A1E9705AF08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AAC9AC5-A0EF-4A1E-B36E-C4DF91E6195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5.jpe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11160125" cy="6772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88" r:id="rId2"/>
    <p:sldLayoutId id="2147483766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p:txStyles>
    <p:titleStyle>
      <a:lvl1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72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1" fontAlgn="base" hangingPunct="1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2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5663" indent="-285750" algn="l" defTabSz="457200" rtl="0" eaLnBrk="1" fontAlgn="base" hangingPunct="1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18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1" fontAlgn="base" hangingPunct="1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1" fontAlgn="base" hangingPunct="1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18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2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263525"/>
            <a:ext cx="10034587" cy="603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358900"/>
            <a:ext cx="10034587" cy="48593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2"/>
            <a:r>
              <a:rPr lang="en-GB" smtClean="0"/>
              <a:t>Fourth Outline Level</a:t>
            </a:r>
          </a:p>
          <a:p>
            <a:pPr lvl="2"/>
            <a:r>
              <a:rPr lang="en-GB" smtClean="0"/>
              <a:t>Fifth Outline Level</a:t>
            </a:r>
          </a:p>
          <a:p>
            <a:pPr lvl="2"/>
            <a:r>
              <a:rPr lang="en-GB" smtClean="0"/>
              <a:t>Sixth Outline Level</a:t>
            </a:r>
          </a:p>
          <a:p>
            <a:pPr lvl="2"/>
            <a:r>
              <a:rPr lang="en-GB" smtClean="0"/>
              <a:t>Seventh Outline Level</a:t>
            </a:r>
          </a:p>
          <a:p>
            <a:pPr lvl="2"/>
            <a:r>
              <a:rPr lang="en-GB" smtClean="0"/>
              <a:t>Eighth Outline Level</a:t>
            </a:r>
          </a:p>
          <a:p>
            <a:pPr lvl="2"/>
            <a:r>
              <a:rPr lang="en-GB" smtClean="0"/>
              <a:t>Ninth Outline Level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3544B63-E25E-4B3A-A1CF-14E1B929A46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915988"/>
            <a:ext cx="11160125" cy="76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txStyles>
    <p:titleStyle>
      <a:lvl1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2pPr>
      <a:lvl3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3pPr>
      <a:lvl4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4pPr>
      <a:lvl5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5pPr>
      <a:lvl6pPr marL="4572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6pPr>
      <a:lvl7pPr marL="9144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7pPr>
      <a:lvl8pPr marL="13716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8pPr>
      <a:lvl9pPr marL="18288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258763" indent="-255588" algn="l" defTabSz="457200" rtl="0" eaLnBrk="0" fontAlgn="base" hangingPunct="0">
        <a:lnSpc>
          <a:spcPct val="67000"/>
        </a:lnSpc>
        <a:spcBef>
          <a:spcPct val="0"/>
        </a:spcBef>
        <a:spcAft>
          <a:spcPts val="1425"/>
        </a:spcAft>
        <a:buClr>
          <a:srgbClr val="000000"/>
        </a:buClr>
        <a:buSzPct val="70000"/>
        <a:buFont typeface="Symbol" pitchFamily="18" charset="2"/>
        <a:buChar char="•"/>
        <a:defRPr sz="2600" b="1" i="1">
          <a:solidFill>
            <a:srgbClr val="333333"/>
          </a:solidFill>
          <a:latin typeface="+mn-lt"/>
          <a:ea typeface="+mn-ea"/>
          <a:cs typeface="+mn-cs"/>
        </a:defRPr>
      </a:lvl1pPr>
      <a:lvl2pPr marL="261938" indent="-261938" algn="l" defTabSz="457200" rtl="0" eaLnBrk="0" fontAlgn="base" hangingPunct="0">
        <a:lnSpc>
          <a:spcPct val="74000"/>
        </a:lnSpc>
        <a:spcBef>
          <a:spcPct val="0"/>
        </a:spcBef>
        <a:spcAft>
          <a:spcPts val="1425"/>
        </a:spcAft>
        <a:buClr>
          <a:srgbClr val="FFA300"/>
        </a:buClr>
        <a:buSzPct val="120000"/>
        <a:buFont typeface="Segoe UI" pitchFamily="34" charset="0"/>
        <a:buChar char="»"/>
        <a:defRPr sz="2200" b="1" i="1">
          <a:solidFill>
            <a:srgbClr val="4C4C4C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200" b="1" i="1">
          <a:solidFill>
            <a:srgbClr val="4C4C4C"/>
          </a:solidFill>
          <a:latin typeface="+mn-lt"/>
          <a:ea typeface="+mn-ea"/>
          <a:cs typeface="+mn-cs"/>
        </a:defRPr>
      </a:lvl3pPr>
      <a:lvl4pPr marL="4772025" indent="-3695700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4C4C4C"/>
        </a:buClr>
        <a:buSzPct val="45000"/>
        <a:buFont typeface="Times New Roman" pitchFamily="18" charset="0"/>
        <a:buChar char=""/>
        <a:defRPr sz="2200" i="1" baseline="20000">
          <a:solidFill>
            <a:srgbClr val="4C4C4C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MS Gothic" charset="-128"/>
          <a:cs typeface="Symbol" charset="2"/>
        </a:defRPr>
      </a:lvl4pPr>
      <a:lvl5pPr marL="2057400" indent="-228600" algn="l" defTabSz="457200" rtl="0" eaLnBrk="0" fontAlgn="base" hangingPunct="0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MS Gothic" charset="-128"/>
          <a:cs typeface="Symbol" charset="2"/>
        </a:defRPr>
      </a:lvl5pPr>
      <a:lvl6pPr marL="4572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6pPr>
      <a:lvl7pPr marL="9144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7pPr>
      <a:lvl8pPr marL="13716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8pPr>
      <a:lvl9pPr marL="18288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11160125" cy="67849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789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3789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557213" y="6886575"/>
            <a:ext cx="2598737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3816350" y="6886575"/>
            <a:ext cx="3535363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803" r:id="rId2"/>
    <p:sldLayoutId id="2147483785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72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0" fontAlgn="base" hangingPunct="0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2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5663" indent="-285750" algn="l" defTabSz="457200" rtl="0" eaLnBrk="0" fontAlgn="base" hangingPunct="0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18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0" fontAlgn="base" hangingPunct="0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18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2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err="1" smtClean="0"/>
              <a:t>eXo</a:t>
            </a:r>
            <a:r>
              <a:rPr lang="en-US" sz="4800" dirty="0" smtClean="0"/>
              <a:t> Fundamentals Training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7054" y="1065193"/>
            <a:ext cx="6215106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eaLnBrk="1" hangingPunct="1">
              <a:buFontTx/>
              <a:buNone/>
            </a:pPr>
            <a:r>
              <a:rPr lang="en-US" dirty="0" smtClean="0"/>
              <a:t>Portal Elements and Organization Model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088" y="1922449"/>
            <a:ext cx="409575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Skin Setting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Extensible List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36922" y="2493953"/>
            <a:ext cx="5981700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Switch between Skins</a:t>
            </a:r>
            <a:endParaRPr lang="en-GB" sz="3600" dirty="0">
              <a:solidFill>
                <a:srgbClr val="FFA3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12" y="1136631"/>
            <a:ext cx="5781682" cy="3197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65682" y="3065457"/>
            <a:ext cx="6085692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22212" y="4494217"/>
            <a:ext cx="10044112" cy="2390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Switch in 2 seconds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12" y="1065193"/>
            <a:ext cx="5834071" cy="3239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User Account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7120" y="2851143"/>
            <a:ext cx="6086475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Line Callout 1 7"/>
          <p:cNvSpPr/>
          <p:nvPr/>
        </p:nvSpPr>
        <p:spPr bwMode="auto">
          <a:xfrm>
            <a:off x="3936988" y="1279507"/>
            <a:ext cx="1156086" cy="178190"/>
          </a:xfrm>
          <a:prstGeom prst="borderCallout1">
            <a:avLst>
              <a:gd name="adj1" fmla="val -2583"/>
              <a:gd name="adj2" fmla="val 65148"/>
              <a:gd name="adj3" fmla="val -66542"/>
              <a:gd name="adj4" fmla="val 121020"/>
            </a:avLst>
          </a:prstGeom>
          <a:solidFill>
            <a:srgbClr val="FFFF99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oval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0" numCol="1" rtlCol="0" anchor="b" anchorCtr="1" compatLnSpc="1">
            <a:prstTxWarp prst="textNoShape">
              <a:avLst/>
            </a:prstTxWarp>
            <a:spAutoFit/>
          </a:bodyPr>
          <a:lstStyle/>
          <a:p>
            <a:pPr marL="0" marR="0" indent="0" algn="ctr" defTabSz="457200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2"/>
              <a:buNone/>
              <a:tabLst/>
            </a:pP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charset="0"/>
              </a:rPr>
              <a:t>Click</a:t>
            </a:r>
            <a:r>
              <a:rPr kumimoji="0" lang="de-DE" sz="1200" b="0" i="0" u="none" strike="noStrike" cap="none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charset="0"/>
              </a:rPr>
              <a:t> on name</a:t>
            </a:r>
            <a:endParaRPr kumimoji="0" lang="fr-FR" sz="12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Admin Tool Bar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64" y="1442218"/>
            <a:ext cx="9898742" cy="837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22212" y="1208069"/>
            <a:ext cx="10044112" cy="464347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Admin Tool Bar contains menu entries for:</a:t>
            </a:r>
          </a:p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Sites</a:t>
            </a:r>
          </a:p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Groups of the current user</a:t>
            </a:r>
          </a:p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Current User (Dashboard)</a:t>
            </a:r>
          </a:p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Site/Group/Dashboard Editor, depending on the current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 -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7964" y="1208069"/>
            <a:ext cx="3813559" cy="40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Select your site</a:t>
            </a:r>
            <a:endParaRPr lang="fr-FR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5154" y="1993887"/>
            <a:ext cx="9375387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402" y="2422515"/>
            <a:ext cx="8429684" cy="2556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 -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22212" y="1208069"/>
            <a:ext cx="10044112" cy="2390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Open a page of a site</a:t>
            </a:r>
          </a:p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Site Editor menu appears at the right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3716" y="2208201"/>
            <a:ext cx="9644130" cy="2519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 - Group Navigations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user sees only the navigations of her or his group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232035" y="2136763"/>
            <a:ext cx="285752" cy="53777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ymbol" charset="2"/>
              <a:buNone/>
              <a:tabLst/>
            </a:pPr>
            <a:endParaRPr kumimoji="0" lang="fr-F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5154" y="2208201"/>
            <a:ext cx="9551506" cy="2390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 - 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65172" y="1389081"/>
            <a:ext cx="10044112" cy="2390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Group Editor for the groups of the current user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5154" y="1993887"/>
            <a:ext cx="9298846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 - Dashboard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22212" y="1208069"/>
            <a:ext cx="10044112" cy="2390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Current User (Dashboard)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Discovery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4375" y="4994283"/>
            <a:ext cx="7439025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9" name="Group 28"/>
          <p:cNvGrpSpPr/>
          <p:nvPr/>
        </p:nvGrpSpPr>
        <p:grpSpPr>
          <a:xfrm>
            <a:off x="1793848" y="2636829"/>
            <a:ext cx="7839075" cy="2857520"/>
            <a:chOff x="1793848" y="2636829"/>
            <a:chExt cx="7839075" cy="2857520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793848" y="2636829"/>
              <a:ext cx="7839075" cy="1962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1" name="Curved Connector 20"/>
            <p:cNvCxnSpPr/>
            <p:nvPr/>
          </p:nvCxnSpPr>
          <p:spPr bwMode="auto">
            <a:xfrm rot="5400000">
              <a:off x="4722806" y="3636961"/>
              <a:ext cx="2643206" cy="1071570"/>
            </a:xfrm>
            <a:prstGeom prst="curvedConnector3">
              <a:avLst>
                <a:gd name="adj1" fmla="val 17246"/>
              </a:avLst>
            </a:prstGeom>
            <a:solidFill>
              <a:srgbClr val="00B8FF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8" name="Group 27"/>
          <p:cNvGrpSpPr/>
          <p:nvPr/>
        </p:nvGrpSpPr>
        <p:grpSpPr>
          <a:xfrm>
            <a:off x="2151038" y="1065193"/>
            <a:ext cx="4643470" cy="1643074"/>
            <a:chOff x="2151038" y="1065193"/>
            <a:chExt cx="4643470" cy="164307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151038" y="1065193"/>
              <a:ext cx="4538593" cy="1376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Curved Connector 16"/>
            <p:cNvCxnSpPr/>
            <p:nvPr/>
          </p:nvCxnSpPr>
          <p:spPr bwMode="auto">
            <a:xfrm rot="16200000" flipH="1">
              <a:off x="5651500" y="1565259"/>
              <a:ext cx="1428760" cy="857256"/>
            </a:xfrm>
            <a:prstGeom prst="curvedConnector3">
              <a:avLst>
                <a:gd name="adj1" fmla="val 34340"/>
              </a:avLst>
            </a:prstGeom>
            <a:solidFill>
              <a:srgbClr val="00B8FF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Admin Tool Bar – Three Editors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22212" y="1208069"/>
            <a:ext cx="10044112" cy="2390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Sites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endParaRPr lang="en-GB" sz="2000" b="1" i="1" dirty="0" smtClean="0">
              <a:solidFill>
                <a:srgbClr val="4C4C4C"/>
              </a:solidFill>
            </a:endParaRPr>
          </a:p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Groups of the current user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/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endParaRPr lang="en-GB" sz="2000" b="1" i="1" dirty="0" smtClean="0">
              <a:solidFill>
                <a:srgbClr val="4C4C4C"/>
              </a:solidFill>
            </a:endParaRPr>
          </a:p>
          <a:p>
            <a:pPr marL="884238" lvl="1" indent="-45720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+mj-lt"/>
              <a:buAutoNum type="alphaU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Current User (Dashboard)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Personal Dashboard and Gadgets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93914" y="3328047"/>
            <a:ext cx="7700952" cy="3523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Gadgets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Embeddable chunk of 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Javascript</a:t>
            </a: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Live user interface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Accessible from the Dashboard,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WebOS</a:t>
            </a:r>
            <a:r>
              <a:rPr lang="en-US" sz="2000" b="1" i="1" dirty="0" smtClean="0">
                <a:solidFill>
                  <a:srgbClr val="4C4C4C"/>
                </a:solidFill>
              </a:rPr>
              <a:t> or using a Gadget Wrapper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Many implementations : Google Gadget standard in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GateIn</a:t>
            </a: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Personal Dashboard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526" y="1065193"/>
            <a:ext cx="10125075" cy="562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Internal Gadget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65220" y="2994019"/>
            <a:ext cx="8544606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09613" y="15700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Internal gadgets are stored on the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eXo</a:t>
            </a:r>
            <a:r>
              <a:rPr lang="en-US" sz="2000" b="1" i="1" dirty="0" smtClean="0">
                <a:solidFill>
                  <a:srgbClr val="4C4C4C"/>
                </a:solidFill>
              </a:rPr>
              <a:t> server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drag it directly to the dashboard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External Gadget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3782" y="2670175"/>
            <a:ext cx="8124369" cy="29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09613" y="15700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External gadgets are stored on other servers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need to enter or copy a complete URL 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Drag your Gadget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3782" y="985753"/>
            <a:ext cx="9005918" cy="5870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0:  Start and Play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800" b="1" i="1" dirty="0" smtClean="0">
                <a:solidFill>
                  <a:srgbClr val="333333"/>
                </a:solidFill>
              </a:rPr>
              <a:t>Requirement: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Java  SDK 6 (For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eXo</a:t>
            </a:r>
            <a:r>
              <a:rPr lang="en-US" sz="2000" b="1" i="1" dirty="0" smtClean="0">
                <a:solidFill>
                  <a:srgbClr val="4C4C4C"/>
                </a:solidFill>
              </a:rPr>
              <a:t> Portal it was Java 5) 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0:  Start and Play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rgbClr val="333333"/>
                </a:solidFill>
              </a:rPr>
              <a:t>Start the portal</a:t>
            </a:r>
            <a:endParaRPr lang="en-GB" sz="2800" b="1" i="1" dirty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Create a directory $TRAINING_HOME and unzip GateIn-</a:t>
            </a:r>
            <a:r>
              <a:rPr lang="en-GB" sz="2000" b="1" i="1" dirty="0" err="1" smtClean="0">
                <a:solidFill>
                  <a:srgbClr val="4C4C4C"/>
                </a:solidFill>
              </a:rPr>
              <a:t>x.y.z</a:t>
            </a:r>
            <a:r>
              <a:rPr lang="en-GB" sz="2000" b="1" i="1" dirty="0" smtClean="0">
                <a:solidFill>
                  <a:srgbClr val="4C4C4C"/>
                </a:solidFill>
              </a:rPr>
              <a:t>-FINAL-</a:t>
            </a:r>
            <a:r>
              <a:rPr lang="en-GB" sz="2000" b="1" i="1" dirty="0" err="1" smtClean="0">
                <a:solidFill>
                  <a:srgbClr val="4C4C4C"/>
                </a:solidFill>
              </a:rPr>
              <a:t>tomcat.zip</a:t>
            </a: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Search for the binary subfolder: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.../GateIn-</a:t>
            </a:r>
            <a:r>
              <a:rPr lang="en-GB" sz="2000" b="1" i="1" dirty="0" err="1" smtClean="0">
                <a:solidFill>
                  <a:srgbClr val="4C4C4C"/>
                </a:solidFill>
              </a:rPr>
              <a:t>x.y.z</a:t>
            </a:r>
            <a:r>
              <a:rPr lang="en-GB" sz="2000" b="1" i="1" dirty="0" smtClean="0">
                <a:solidFill>
                  <a:srgbClr val="4C4C4C"/>
                </a:solidFill>
              </a:rPr>
              <a:t>-FINAL-tomcat/bin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In command line, launch: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Linux / Mac OS : ./gatein.sh run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Windows : </a:t>
            </a:r>
            <a:r>
              <a:rPr lang="en-GB" sz="2000" b="1" i="1" dirty="0" err="1" smtClean="0">
                <a:solidFill>
                  <a:srgbClr val="4C4C4C"/>
                </a:solidFill>
              </a:rPr>
              <a:t>gatein</a:t>
            </a:r>
            <a:r>
              <a:rPr lang="en-GB" sz="2000" b="1" i="1" dirty="0" smtClean="0">
                <a:solidFill>
                  <a:srgbClr val="4C4C4C"/>
                </a:solidFill>
              </a:rPr>
              <a:t> run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Wait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Watch the </a:t>
            </a:r>
            <a:r>
              <a:rPr lang="en-GB" sz="1800" b="1" i="1" dirty="0" err="1" smtClean="0">
                <a:solidFill>
                  <a:srgbClr val="4C4C4C"/>
                </a:solidFill>
              </a:rPr>
              <a:t>startup</a:t>
            </a:r>
            <a:r>
              <a:rPr lang="en-GB" sz="1800" b="1" i="1" dirty="0" smtClean="0">
                <a:solidFill>
                  <a:srgbClr val="4C4C4C"/>
                </a:solidFill>
              </a:rPr>
              <a:t> messages.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The </a:t>
            </a:r>
            <a:r>
              <a:rPr lang="en-GB" sz="1800" b="1" i="1" dirty="0" err="1" smtClean="0">
                <a:solidFill>
                  <a:srgbClr val="4C4C4C"/>
                </a:solidFill>
              </a:rPr>
              <a:t>startup</a:t>
            </a:r>
            <a:r>
              <a:rPr lang="en-GB" sz="1800" b="1" i="1" dirty="0" smtClean="0">
                <a:solidFill>
                  <a:srgbClr val="4C4C4C"/>
                </a:solidFill>
              </a:rPr>
              <a:t> is finished when you see “INFO: Server </a:t>
            </a:r>
            <a:r>
              <a:rPr lang="en-GB" sz="1800" b="1" i="1" dirty="0" err="1" smtClean="0">
                <a:solidFill>
                  <a:srgbClr val="4C4C4C"/>
                </a:solidFill>
              </a:rPr>
              <a:t>startup</a:t>
            </a:r>
            <a:r>
              <a:rPr lang="en-GB" sz="1800" b="1" i="1" dirty="0" smtClean="0">
                <a:solidFill>
                  <a:srgbClr val="4C4C4C"/>
                </a:solidFill>
              </a:rPr>
              <a:t> in 71219 ms”.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Start a browser at: http://localhost:8080/portal/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0:  Start and Play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Stop the portal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To stop the server , simply type </a:t>
            </a:r>
            <a:r>
              <a:rPr lang="en-US" sz="2000" b="1" i="1" dirty="0" err="1" smtClean="0">
                <a:solidFill>
                  <a:schemeClr val="tx1"/>
                </a:solidFill>
              </a:rPr>
              <a:t>Ctrl+C</a:t>
            </a:r>
            <a:r>
              <a:rPr lang="en-US" sz="2000" b="1" i="1" dirty="0" smtClean="0">
                <a:solidFill>
                  <a:schemeClr val="tx1"/>
                </a:solidFill>
              </a:rPr>
              <a:t> from the console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You can also use : ./eXo.sh stop or gatein.sh stop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To re-init and get the default configuration, delete :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../GateIn-</a:t>
            </a:r>
            <a:r>
              <a:rPr lang="en-GB" sz="2000" b="1" i="1" dirty="0" err="1" smtClean="0">
                <a:solidFill>
                  <a:schemeClr val="tx1"/>
                </a:solidFill>
              </a:rPr>
              <a:t>x.y.z</a:t>
            </a:r>
            <a:r>
              <a:rPr lang="en-US" sz="2000" b="1" i="1" dirty="0" smtClean="0">
                <a:solidFill>
                  <a:schemeClr val="tx1"/>
                </a:solidFill>
              </a:rPr>
              <a:t>-FINAL-tomcat/</a:t>
            </a:r>
            <a:r>
              <a:rPr lang="en-US" sz="2000" b="1" i="1" dirty="0" err="1" smtClean="0">
                <a:solidFill>
                  <a:schemeClr val="tx1"/>
                </a:solidFill>
              </a:rPr>
              <a:t>gatein</a:t>
            </a:r>
            <a:r>
              <a:rPr lang="en-US" sz="2000" b="1" i="1" dirty="0" smtClean="0">
                <a:solidFill>
                  <a:schemeClr val="tx1"/>
                </a:solidFill>
              </a:rPr>
              <a:t>/data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../GateIn-</a:t>
            </a:r>
            <a:r>
              <a:rPr lang="en-GB" sz="2000" b="1" i="1" dirty="0" err="1" smtClean="0">
                <a:solidFill>
                  <a:schemeClr val="tx1"/>
                </a:solidFill>
              </a:rPr>
              <a:t>x.y.z</a:t>
            </a:r>
            <a:r>
              <a:rPr lang="en-US" sz="2000" b="1" i="1" dirty="0" smtClean="0">
                <a:solidFill>
                  <a:schemeClr val="tx1"/>
                </a:solidFill>
              </a:rPr>
              <a:t>-FINAL-tomcat/work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Image Discovery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050" y="2359010"/>
            <a:ext cx="4078288" cy="2870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24600" y="2360598"/>
            <a:ext cx="4179888" cy="2870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51038" y="1708135"/>
            <a:ext cx="6565900" cy="4159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0:  Start and Play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Settings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Before logging in, change the language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Log in as </a:t>
            </a:r>
            <a:r>
              <a:rPr lang="en-GB" sz="2000" b="1" i="1" dirty="0" err="1" smtClean="0">
                <a:solidFill>
                  <a:schemeClr val="tx1"/>
                </a:solidFill>
              </a:rPr>
              <a:t>mary</a:t>
            </a:r>
            <a:endParaRPr lang="en-GB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Change the language for </a:t>
            </a:r>
            <a:r>
              <a:rPr lang="en-GB" sz="2000" b="1" i="1" dirty="0" err="1" smtClean="0">
                <a:solidFill>
                  <a:schemeClr val="tx1"/>
                </a:solidFill>
              </a:rPr>
              <a:t>mary</a:t>
            </a:r>
            <a:endParaRPr lang="en-GB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Change the skin for </a:t>
            </a:r>
            <a:r>
              <a:rPr lang="en-GB" sz="2000" b="1" i="1" dirty="0" err="1" smtClean="0">
                <a:solidFill>
                  <a:schemeClr val="tx1"/>
                </a:solidFill>
              </a:rPr>
              <a:t>mary</a:t>
            </a:r>
            <a:endParaRPr lang="en-GB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Change her email address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Admin Tool Bar</a:t>
            </a:r>
          </a:p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Click on the different menu points and observe how the Admin Tool Bar changes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0:  Start and Play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rgbClr val="333333"/>
                </a:solidFill>
              </a:rPr>
              <a:t>Dashboard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Log in as </a:t>
            </a:r>
            <a:r>
              <a:rPr lang="en-GB" sz="2000" b="1" i="1" dirty="0" err="1" smtClean="0">
                <a:solidFill>
                  <a:schemeClr val="tx1"/>
                </a:solidFill>
              </a:rPr>
              <a:t>mary</a:t>
            </a:r>
            <a:endParaRPr lang="en-GB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Create two dashboards with different names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Log in as john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Verify that his dashboard is empty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Create a dashboard for john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chemeClr val="tx1"/>
                </a:solidFill>
              </a:rPr>
              <a:t>Add an external gadget to the dashboard: </a:t>
            </a:r>
            <a:br>
              <a:rPr lang="en-GB" sz="2000" b="1" i="1" dirty="0" smtClean="0">
                <a:solidFill>
                  <a:schemeClr val="tx1"/>
                </a:solidFill>
              </a:rPr>
            </a:br>
            <a:r>
              <a:rPr lang="en-GB" sz="2000" b="1" i="1" dirty="0" smtClean="0">
                <a:solidFill>
                  <a:schemeClr val="tx1"/>
                </a:solidFill>
              </a:rPr>
              <a:t>http://shazingo.com/lig/lg/142002.xml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Organisation Model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3004" y="565127"/>
            <a:ext cx="452437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Components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Users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Groups 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Memberships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Authentication and Authorization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Generalized model for the platform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Database storage (Hibernate) or Directory storage (LDAP)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 - Memberships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8" y="1279507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Membership types are similar to roles: manager,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validator</a:t>
            </a:r>
            <a:r>
              <a:rPr lang="en-US" sz="2000" b="1" i="1" dirty="0" smtClean="0">
                <a:solidFill>
                  <a:srgbClr val="4C4C4C"/>
                </a:solidFill>
              </a:rPr>
              <a:t>, editor.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Membership types are shared among all groups. 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When a user is added to a group she or he must be assigned with membership type to that group.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asterisk “*” stands for “all membership types”.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Membership versus “membership type: When a user is assigned to a group with a membership type you say that the user has a “membership”.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22938" y="4208465"/>
            <a:ext cx="5010154" cy="254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 - Memberships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8" y="1279507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1208069"/>
            <a:ext cx="10637069" cy="5395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 - 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065193"/>
            <a:ext cx="10044112" cy="54578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Groups are organized in an hierarchy, but there is no inheritance.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 user can be several times in the same group having different memberships.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 user can be in one or several groups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34977" y="2422516"/>
            <a:ext cx="11320656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 - 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065193"/>
            <a:ext cx="10044112" cy="54578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Groups have a name. The name is used internally and cannot be modified.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group label is used for the interfaces and can be modified at will.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3782" y="2636829"/>
            <a:ext cx="8626508" cy="2986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 - User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065193"/>
            <a:ext cx="10044112" cy="54578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User Management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215" y="1898645"/>
            <a:ext cx="10979910" cy="3309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Organisational Model - User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065193"/>
            <a:ext cx="10044112" cy="54578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Modify user information, delete memberships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904" y="1708135"/>
            <a:ext cx="11002221" cy="4781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>
          <a:xfrm>
            <a:off x="490435" y="255926"/>
            <a:ext cx="10179255" cy="454024"/>
          </a:xfrm>
        </p:spPr>
        <p:txBody>
          <a:bodyPr rIns="41783" anchor="b"/>
          <a:lstStyle/>
          <a:p>
            <a:pPr eaLnBrk="1" hangingPunct="1"/>
            <a:r>
              <a:rPr lang="en-US" smtClean="0"/>
              <a:t>Why a portal ?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7964" y="1350945"/>
            <a:ext cx="10179255" cy="5089000"/>
          </a:xfrm>
        </p:spPr>
        <p:txBody>
          <a:bodyPr rIns="41783"/>
          <a:lstStyle/>
          <a:p>
            <a:pPr marL="219361" indent="-216749">
              <a:buNone/>
            </a:pPr>
            <a:r>
              <a:rPr lang="en-US" dirty="0" smtClean="0"/>
              <a:t>Improvement of productivity</a:t>
            </a:r>
          </a:p>
          <a:p>
            <a:pPr marL="584962" lvl="1" indent="-219361"/>
            <a:r>
              <a:rPr lang="en-US" dirty="0" smtClean="0"/>
              <a:t>Single Entry Point</a:t>
            </a:r>
          </a:p>
          <a:p>
            <a:pPr marL="584962" lvl="1" indent="-219361"/>
            <a:r>
              <a:rPr lang="en-US" dirty="0" smtClean="0"/>
              <a:t>Single Sign-On</a:t>
            </a:r>
          </a:p>
          <a:p>
            <a:pPr marL="584962" lvl="1" indent="-219361"/>
            <a:r>
              <a:rPr lang="en-US" dirty="0" smtClean="0"/>
              <a:t>Application Integration</a:t>
            </a:r>
          </a:p>
          <a:p>
            <a:pPr marL="219361" indent="-216749">
              <a:buNone/>
            </a:pPr>
            <a:r>
              <a:rPr lang="en-US" dirty="0" smtClean="0"/>
              <a:t>Resources leverage</a:t>
            </a:r>
          </a:p>
          <a:p>
            <a:pPr marL="584962" lvl="1" indent="-219361"/>
            <a:r>
              <a:rPr lang="en-US" dirty="0" smtClean="0"/>
              <a:t>Centralized User Management</a:t>
            </a:r>
          </a:p>
          <a:p>
            <a:pPr marL="584962" lvl="1" indent="-219361"/>
            <a:r>
              <a:rPr lang="en-US" dirty="0" smtClean="0"/>
              <a:t>Simplified Administration and Deployment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Memberships: Remark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2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Case Sensitivity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Everything is case sensitive: user, group and membership name.</a:t>
            </a:r>
          </a:p>
          <a:p>
            <a:pPr marL="258763" lvl="0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rgbClr val="000000"/>
                </a:solidFill>
              </a:rPr>
              <a:t>Membership Type manager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This is the role of the manager of each group. Each group has to have one member with role. The administrator who creates a group is automatically added to that group with the membership type “manager”.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1: Memberships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2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Create a new member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root.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the application “’New Staff” (Menu: Group/Organization/New Staff)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 user “Elena”.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Manage users and groups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“Users and group management” (Menu: Group/Organization)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Search for the user “Elena”. Is she already member of a group?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 new membership type “translator”.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 a new subgroup in platform called “training”.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Elena to the new group with the new membership type.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Elena a second time to that group user the “manager” membership type.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Portal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One portal per site, per group, per user.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Components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Set of pages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Set of navigations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Common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Effect: Different layout and different navigations for site pages, group pages and user pages.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Portal : manages the aggregation and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personalization of the portlets.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Many portals can run on the same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eXo</a:t>
            </a:r>
            <a:r>
              <a:rPr lang="en-US" sz="2000" b="1" i="1" dirty="0" smtClean="0">
                <a:solidFill>
                  <a:srgbClr val="4C4C4C"/>
                </a:solidFill>
              </a:rPr>
              <a:t> Platform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server. Each of them has a different URL.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portal contains a number of pages.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page contains one or several portlets.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7384" y="1208069"/>
            <a:ext cx="3929090" cy="244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8030" y="850879"/>
            <a:ext cx="9658350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grpSp>
        <p:nvGrpSpPr>
          <p:cNvPr id="33" name="Group 4"/>
          <p:cNvGrpSpPr>
            <a:grpSpLocks/>
          </p:cNvGrpSpPr>
          <p:nvPr/>
        </p:nvGrpSpPr>
        <p:grpSpPr bwMode="auto">
          <a:xfrm>
            <a:off x="4937120" y="1922449"/>
            <a:ext cx="5307018" cy="4422789"/>
            <a:chOff x="0" y="0"/>
            <a:chExt cx="2796" cy="2462"/>
          </a:xfrm>
        </p:grpSpPr>
        <p:grpSp>
          <p:nvGrpSpPr>
            <p:cNvPr id="34" name="Group 5"/>
            <p:cNvGrpSpPr>
              <a:grpSpLocks/>
            </p:cNvGrpSpPr>
            <p:nvPr/>
          </p:nvGrpSpPr>
          <p:grpSpPr bwMode="auto">
            <a:xfrm>
              <a:off x="36" y="1371"/>
              <a:ext cx="858" cy="1056"/>
              <a:chOff x="0" y="0"/>
              <a:chExt cx="857" cy="1055"/>
            </a:xfrm>
          </p:grpSpPr>
          <p:sp>
            <p:nvSpPr>
              <p:cNvPr id="45" name="Rectangle 6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Rectangle 7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Portlet1</a:t>
                </a:r>
              </a:p>
            </p:txBody>
          </p:sp>
        </p:grpSp>
        <p:grpSp>
          <p:nvGrpSpPr>
            <p:cNvPr id="35" name="Group 8"/>
            <p:cNvGrpSpPr>
              <a:grpSpLocks/>
            </p:cNvGrpSpPr>
            <p:nvPr/>
          </p:nvGrpSpPr>
          <p:grpSpPr bwMode="auto">
            <a:xfrm>
              <a:off x="968" y="1371"/>
              <a:ext cx="858" cy="1056"/>
              <a:chOff x="0" y="0"/>
              <a:chExt cx="857" cy="1055"/>
            </a:xfrm>
          </p:grpSpPr>
          <p:sp>
            <p:nvSpPr>
              <p:cNvPr id="43" name="Rectangle 9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Rectangle 10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Portlet2</a:t>
                </a:r>
              </a:p>
            </p:txBody>
          </p:sp>
        </p:grpSp>
        <p:grpSp>
          <p:nvGrpSpPr>
            <p:cNvPr id="36" name="Group 11"/>
            <p:cNvGrpSpPr>
              <a:grpSpLocks/>
            </p:cNvGrpSpPr>
            <p:nvPr/>
          </p:nvGrpSpPr>
          <p:grpSpPr bwMode="auto">
            <a:xfrm>
              <a:off x="1900" y="1371"/>
              <a:ext cx="858" cy="1056"/>
              <a:chOff x="0" y="0"/>
              <a:chExt cx="857" cy="1055"/>
            </a:xfrm>
          </p:grpSpPr>
          <p:sp>
            <p:nvSpPr>
              <p:cNvPr id="41" name="Rectangle 12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Rectangle 13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Portlet3</a:t>
                </a:r>
              </a:p>
            </p:txBody>
          </p:sp>
        </p:grpSp>
        <p:grpSp>
          <p:nvGrpSpPr>
            <p:cNvPr id="37" name="Group 14"/>
            <p:cNvGrpSpPr>
              <a:grpSpLocks/>
            </p:cNvGrpSpPr>
            <p:nvPr/>
          </p:nvGrpSpPr>
          <p:grpSpPr bwMode="auto">
            <a:xfrm>
              <a:off x="36" y="34"/>
              <a:ext cx="2723" cy="1267"/>
              <a:chOff x="0" y="0"/>
              <a:chExt cx="2722" cy="1266"/>
            </a:xfrm>
          </p:grpSpPr>
          <p:sp>
            <p:nvSpPr>
              <p:cNvPr id="39" name="Rectangle 15"/>
              <p:cNvSpPr>
                <a:spLocks/>
              </p:cNvSpPr>
              <p:nvPr/>
            </p:nvSpPr>
            <p:spPr bwMode="auto">
              <a:xfrm>
                <a:off x="0" y="0"/>
                <a:ext cx="2722" cy="1266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Rectangle 16"/>
              <p:cNvSpPr>
                <a:spLocks/>
              </p:cNvSpPr>
              <p:nvPr/>
            </p:nvSpPr>
            <p:spPr bwMode="auto">
              <a:xfrm>
                <a:off x="856" y="441"/>
                <a:ext cx="1009" cy="3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Portlet4</a:t>
                </a:r>
              </a:p>
            </p:txBody>
          </p:sp>
        </p:grpSp>
        <p:sp>
          <p:nvSpPr>
            <p:cNvPr id="38" name="Rectangle 17"/>
            <p:cNvSpPr>
              <a:spLocks/>
            </p:cNvSpPr>
            <p:nvPr/>
          </p:nvSpPr>
          <p:spPr bwMode="auto">
            <a:xfrm>
              <a:off x="0" y="0"/>
              <a:ext cx="2796" cy="246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1" name="Text Box 2"/>
          <p:cNvSpPr txBox="1">
            <a:spLocks noChangeArrowheads="1"/>
          </p:cNvSpPr>
          <p:nvPr/>
        </p:nvSpPr>
        <p:spPr bwMode="auto">
          <a:xfrm>
            <a:off x="436526" y="1279507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arrangement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51764" y="350813"/>
            <a:ext cx="3213100" cy="163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Portlets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: A rectangular bloc which allows to access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to a content or a service.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portlet has some preferences, settings and decorations.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portlet can be positioned in any place of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reuse the same portlet several times: Then we say there are several </a:t>
            </a:r>
            <a:r>
              <a:rPr lang="en-US" sz="2000" b="1" i="1" u="sng" dirty="0" smtClean="0">
                <a:solidFill>
                  <a:srgbClr val="4C4C4C"/>
                </a:solidFill>
              </a:rPr>
              <a:t>instances</a:t>
            </a:r>
            <a:r>
              <a:rPr lang="en-US" sz="2000" b="1" i="1" dirty="0" smtClean="0">
                <a:solidFill>
                  <a:srgbClr val="4C4C4C"/>
                </a:solidFill>
              </a:rPr>
              <a:t> of the same portlet.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instance of the same portlet can be configured differently.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Window decoration (optional)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Window states:  maximized, minimized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Modes: view, edit, help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combination of a portlet instance + preferences + decorations is also called an “</a:t>
            </a:r>
            <a:r>
              <a:rPr lang="en-US" sz="2000" b="1" i="1" u="sng" dirty="0" smtClean="0">
                <a:solidFill>
                  <a:srgbClr val="4C4C4C"/>
                </a:solidFill>
              </a:rPr>
              <a:t>application</a:t>
            </a:r>
            <a:r>
              <a:rPr lang="en-US" sz="2000" b="1" i="1" dirty="0" smtClean="0">
                <a:solidFill>
                  <a:srgbClr val="4C4C4C"/>
                </a:solidFill>
              </a:rPr>
              <a:t>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Contains a set of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Defines the layout of these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There a many pages on a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Permission Settings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Access permission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Edit permission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3 page types : site, group and user dashboard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Layout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title"/>
          </p:nvPr>
        </p:nvSpPr>
        <p:spPr>
          <a:xfrm>
            <a:off x="490435" y="255927"/>
            <a:ext cx="10179255" cy="423263"/>
          </a:xfrm>
        </p:spPr>
        <p:txBody>
          <a:bodyPr rIns="41783" anchor="b"/>
          <a:lstStyle/>
          <a:p>
            <a:pPr eaLnBrk="1" hangingPunct="1"/>
            <a:r>
              <a:rPr lang="en-US" smtClean="0"/>
              <a:t>Why eXo Portal ?</a:t>
            </a: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7964" y="1279507"/>
            <a:ext cx="10179255" cy="5089000"/>
          </a:xfrm>
        </p:spPr>
        <p:txBody>
          <a:bodyPr rIns="41783"/>
          <a:lstStyle/>
          <a:p>
            <a:pPr marL="584962" lvl="1" indent="-219361"/>
            <a:r>
              <a:rPr lang="en-US" dirty="0" smtClean="0"/>
              <a:t>Standard Respect</a:t>
            </a:r>
          </a:p>
          <a:p>
            <a:pPr marL="584962" lvl="1" indent="-219361"/>
            <a:r>
              <a:rPr lang="en-US" dirty="0" smtClean="0"/>
              <a:t>Professional Open Source</a:t>
            </a:r>
          </a:p>
          <a:p>
            <a:pPr marL="584962" lvl="1" indent="-219361"/>
            <a:r>
              <a:rPr lang="en-US" dirty="0" smtClean="0"/>
              <a:t>Integrated Applicative Suite</a:t>
            </a:r>
          </a:p>
          <a:p>
            <a:pPr marL="584962" lvl="1" indent="-219361"/>
            <a:r>
              <a:rPr lang="en-US" dirty="0" err="1" smtClean="0"/>
              <a:t>eXo</a:t>
            </a:r>
            <a:r>
              <a:rPr lang="en-US" dirty="0" smtClean="0"/>
              <a:t> innovates (ex: </a:t>
            </a:r>
            <a:r>
              <a:rPr lang="en-US" dirty="0" err="1" smtClean="0"/>
              <a:t>WebOS</a:t>
            </a:r>
            <a:r>
              <a:rPr lang="en-US" dirty="0" smtClean="0"/>
              <a:t>)</a:t>
            </a:r>
          </a:p>
          <a:p>
            <a:pPr marL="584962" lvl="1" indent="-219361"/>
            <a:r>
              <a:rPr lang="en-US" dirty="0" smtClean="0"/>
              <a:t>Flexible Roadmap</a:t>
            </a:r>
          </a:p>
          <a:p>
            <a:pPr marL="219361" indent="-216749">
              <a:buNone/>
            </a:pP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Containers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Containers help to position elements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on the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They are invisible.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use them in : 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Page layout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Portal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combine different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65880" y="1136631"/>
            <a:ext cx="4246714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Containers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Container combination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526" y="1708135"/>
            <a:ext cx="1040372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Defines the layout of the current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the position of the applications in the page and a page editor.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page editor shows an applications and a containers tab. Clicking on these tabs  switches also the between an application and a container mode.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Drag and drop an application from the page editor to the page: In that moment you create a new instance of the portlet. 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Drag and drop applications inside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1500" y="850879"/>
            <a:ext cx="4857784" cy="1310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65259"/>
            <a:ext cx="11128008" cy="4938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Defines the layout of all pages of the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Works the same way as the page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A special place holder called “Portal Page”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indicates the position of the pages in the portal.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37450" y="2279639"/>
            <a:ext cx="2600337" cy="2083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9534" y="1037457"/>
            <a:ext cx="8866211" cy="5789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2: 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Page Layout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Go to the home page of  the classic site.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Edit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Drag some applications in the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Drag a three tabbed container in the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Place applications in the container. 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Portal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Edit Layout, modify the layout of the portal. 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Switch between the homepage and “site map” page in order to see the differences.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Sites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Manage your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402" y="2779705"/>
            <a:ext cx="10223782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50840" y="131764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manage several sites.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Sometimes the terms “site” and “portal” are interchanged.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site has it’s own layout, navigation, pages and properties.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Manage your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0906" y="2208201"/>
            <a:ext cx="7651541" cy="4227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50840" y="131764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Click on “Add New Portal” and choose a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name, locale and skin for your site.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3136" y="1136631"/>
            <a:ext cx="3473147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13595" y="877287"/>
            <a:ext cx="10037573" cy="5925683"/>
            <a:chOff x="0" y="0"/>
            <a:chExt cx="7368" cy="4816"/>
          </a:xfrm>
        </p:grpSpPr>
        <p:sp>
          <p:nvSpPr>
            <p:cNvPr id="14346" name="Rectangle 2"/>
            <p:cNvSpPr>
              <a:spLocks/>
            </p:cNvSpPr>
            <p:nvPr/>
          </p:nvSpPr>
          <p:spPr bwMode="auto">
            <a:xfrm>
              <a:off x="128" y="96"/>
              <a:ext cx="7112" cy="4464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fr-FR"/>
            </a:p>
          </p:txBody>
        </p:sp>
        <p:pic>
          <p:nvPicPr>
            <p:cNvPr id="14347" name="Picture 3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7368" cy="481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sp>
        <p:nvSpPr>
          <p:cNvPr id="14339" name="Rectangle 4"/>
          <p:cNvSpPr>
            <a:spLocks noGrp="1" noChangeArrowheads="1"/>
          </p:cNvSpPr>
          <p:nvPr>
            <p:ph type="title"/>
          </p:nvPr>
        </p:nvSpPr>
        <p:spPr>
          <a:xfrm>
            <a:off x="490435" y="255926"/>
            <a:ext cx="10179255" cy="454024"/>
          </a:xfrm>
        </p:spPr>
        <p:txBody>
          <a:bodyPr rIns="41783" anchor="b"/>
          <a:lstStyle/>
          <a:p>
            <a:pPr eaLnBrk="1" hangingPunct="1"/>
            <a:r>
              <a:rPr lang="en-US" smtClean="0"/>
              <a:t>Enterprise Portal</a:t>
            </a:r>
          </a:p>
        </p:txBody>
      </p:sp>
      <p:pic>
        <p:nvPicPr>
          <p:cNvPr id="14340" name="Picture 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5395" y="933886"/>
            <a:ext cx="4893453" cy="51185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4341" name="Rectangle 6"/>
          <p:cNvSpPr>
            <a:spLocks/>
          </p:cNvSpPr>
          <p:nvPr/>
        </p:nvSpPr>
        <p:spPr bwMode="auto">
          <a:xfrm>
            <a:off x="940001" y="3312279"/>
            <a:ext cx="2506669" cy="35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r>
              <a:rPr lang="en-US" sz="2000" dirty="0">
                <a:solidFill>
                  <a:schemeClr val="tx1"/>
                </a:solidFill>
              </a:rPr>
              <a:t>Collaborative</a:t>
            </a:r>
          </a:p>
        </p:txBody>
      </p:sp>
      <p:sp>
        <p:nvSpPr>
          <p:cNvPr id="14342" name="Rectangle 7"/>
          <p:cNvSpPr>
            <a:spLocks/>
          </p:cNvSpPr>
          <p:nvPr/>
        </p:nvSpPr>
        <p:spPr bwMode="auto">
          <a:xfrm>
            <a:off x="2080263" y="6061029"/>
            <a:ext cx="867225" cy="219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Intranet</a:t>
            </a:r>
          </a:p>
        </p:txBody>
      </p:sp>
      <p:sp>
        <p:nvSpPr>
          <p:cNvPr id="14343" name="Rectangle 8"/>
          <p:cNvSpPr>
            <a:spLocks/>
          </p:cNvSpPr>
          <p:nvPr/>
        </p:nvSpPr>
        <p:spPr bwMode="auto">
          <a:xfrm>
            <a:off x="8131689" y="3667870"/>
            <a:ext cx="1384995" cy="219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Applications</a:t>
            </a:r>
          </a:p>
        </p:txBody>
      </p:sp>
      <p:sp>
        <p:nvSpPr>
          <p:cNvPr id="14344" name="Rectangle 9"/>
          <p:cNvSpPr>
            <a:spLocks/>
          </p:cNvSpPr>
          <p:nvPr/>
        </p:nvSpPr>
        <p:spPr bwMode="auto">
          <a:xfrm>
            <a:off x="8727022" y="5405217"/>
            <a:ext cx="1178400" cy="219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Workflows</a:t>
            </a:r>
          </a:p>
        </p:txBody>
      </p:sp>
      <p:sp>
        <p:nvSpPr>
          <p:cNvPr id="14345" name="Rectangle 10"/>
          <p:cNvSpPr>
            <a:spLocks/>
          </p:cNvSpPr>
          <p:nvPr/>
        </p:nvSpPr>
        <p:spPr bwMode="auto">
          <a:xfrm>
            <a:off x="5623657" y="6298499"/>
            <a:ext cx="1296830" cy="219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b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Documents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Site Permissions</a:t>
            </a:r>
            <a:endParaRPr lang="en-GB" sz="3600" dirty="0">
              <a:solidFill>
                <a:srgbClr val="FFA3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840" y="1565259"/>
            <a:ext cx="92964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8" y="106519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Distinction of access and edit Permissions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4: Site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Create a new Site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root.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Site in the Admin Tool Bar and add a new site (portal) called “training”.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Allow access to everyone. Gives edit rights to the group “platform/training”.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the layout of the training site and modify it.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Navigation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Manage access to portal pages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Hierarchy structure of navigation nodes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node references a page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Aggregation  types: site, group, user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Navigation portlet: Represents the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navigation in a menu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62" y="4494217"/>
            <a:ext cx="5080036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4376" y="2065325"/>
            <a:ext cx="5134668" cy="1928826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64" y="1136631"/>
            <a:ext cx="8786875" cy="1392456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0078" y="2922581"/>
            <a:ext cx="9444958" cy="364333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navigation node is assigned to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create a new page or select an existing one.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can point to same page from different navigation nodes.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6592" y="2679702"/>
            <a:ext cx="8925010" cy="3386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page has a page name (internal) and a title (for interfaces).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page is created automatically.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8030" y="2636829"/>
            <a:ext cx="9735336" cy="341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Summary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Navigation is node based.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page can be referenced by many nodes.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portal is a set of pages and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page is a set of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container can contain applications and other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5" name="Picture 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65220" y="3519507"/>
            <a:ext cx="8413750" cy="31892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4a:  Site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New Site Page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root.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a site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“Add new page” and browse to the root of the navigation (green arrow).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Site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“Site” in the Admin Tool Bar and open the navigation of your site.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 page to the administrator’s navigation.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4b:  Site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436526" y="1208069"/>
            <a:ext cx="10044112" cy="5357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600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b="1" i="1" dirty="0" smtClean="0">
                <a:solidFill>
                  <a:schemeClr val="tx1"/>
                </a:solidFill>
              </a:rPr>
              <a:t>Complex Navigation</a:t>
            </a:r>
            <a:endParaRPr lang="en-GB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Create the following user navigation :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Shortcuts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Search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Yahoo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Google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err="1" smtClean="0">
                <a:solidFill>
                  <a:srgbClr val="4C4C4C"/>
                </a:solidFill>
              </a:rPr>
              <a:t>eXo</a:t>
            </a:r>
            <a:endParaRPr lang="en-US" sz="1800" b="1" i="1" dirty="0" smtClean="0">
              <a:solidFill>
                <a:srgbClr val="4C4C4C"/>
              </a:solidFill>
            </a:endParaRP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Blog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Wiki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Each page contains an </a:t>
            </a:r>
            <a:r>
              <a:rPr lang="en-US" sz="1800" b="1" i="1" dirty="0" err="1" smtClean="0">
                <a:solidFill>
                  <a:srgbClr val="4C4C4C"/>
                </a:solidFill>
              </a:rPr>
              <a:t>IFrame</a:t>
            </a:r>
            <a:r>
              <a:rPr lang="en-US" sz="1800" b="1" i="1" dirty="0" smtClean="0">
                <a:solidFill>
                  <a:srgbClr val="4C4C4C"/>
                </a:solidFill>
              </a:rPr>
              <a:t> portlet configured to go on the target site.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Important: The “shortcuts”, “search” and “</a:t>
            </a:r>
            <a:r>
              <a:rPr lang="en-US" sz="1800" b="1" i="1" dirty="0" err="1" smtClean="0">
                <a:solidFill>
                  <a:srgbClr val="4C4C4C"/>
                </a:solidFill>
              </a:rPr>
              <a:t>eXo</a:t>
            </a:r>
            <a:r>
              <a:rPr lang="en-US" sz="1800" b="1" i="1" dirty="0" smtClean="0">
                <a:solidFill>
                  <a:srgbClr val="4C4C4C"/>
                </a:solidFill>
              </a:rPr>
              <a:t>” nodes shall reference to the same blog page.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rgbClr val="4C4C4C"/>
                </a:solidFill>
              </a:rPr>
              <a:t>1. Reuse the same page. 2. Also parent nodes can point to pages!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Your marketing boss ask to change the navigation:</a:t>
            </a:r>
          </a:p>
          <a:p>
            <a:pPr marL="769938" lvl="1" indent="-34290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+mj-lt"/>
              <a:buAutoNum type="arabi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Interchange Google and Yahoo</a:t>
            </a:r>
          </a:p>
          <a:p>
            <a:pPr marL="769938" lvl="1" indent="-34290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+mj-lt"/>
              <a:buAutoNum type="arabi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rgbClr val="4C4C4C"/>
                </a:solidFill>
              </a:rPr>
              <a:t>Cut and paste “Search” from “Shortcuts” to “</a:t>
            </a:r>
            <a:r>
              <a:rPr lang="en-GB" sz="1800" b="1" i="1" dirty="0" err="1" smtClean="0">
                <a:solidFill>
                  <a:srgbClr val="4C4C4C"/>
                </a:solidFill>
              </a:rPr>
              <a:t>eXo</a:t>
            </a:r>
            <a:r>
              <a:rPr lang="en-GB" sz="1800" b="1" i="1" dirty="0" smtClean="0">
                <a:solidFill>
                  <a:srgbClr val="4C4C4C"/>
                </a:solidFill>
              </a:rPr>
              <a:t>”.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6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Homepage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402" y="1136631"/>
            <a:ext cx="9910798" cy="538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Groups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492922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There can be a portal for each group. Portal = layout + pages +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user belongs to one or several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groups.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the navigations and pages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of your groups in the Admin Tool Bar.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Only those users with the role “manager” can modify the navigation of a group.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4310" y="1171650"/>
            <a:ext cx="5715040" cy="5322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6592" y="2060595"/>
            <a:ext cx="92202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all groups you belong to, but only those which already have navigation.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If you are a manager, you can add new navigations for the other groups.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By clicking on “Edit Properties” you can define the order of the group navigations in the menu.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940" y="2181157"/>
            <a:ext cx="9670716" cy="36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Manage access to group pages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3004" y="1564247"/>
            <a:ext cx="4937121" cy="406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93914" y="3065457"/>
            <a:ext cx="2843373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7230" y="2641618"/>
            <a:ext cx="821055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3716" y="1208069"/>
            <a:ext cx="76295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5:  Group 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New Group Page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root.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a group page of platform/users, the blog page for example.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“Add new page” and browse to the root of the group navigation (green arrow).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Groups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“Group” in the Admin Tool Bar and open the navigation of platform/users.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 navigation to the group platform/training, select any existing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Layout: Modify the layout of the platform/training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Application Registry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An application can be a portlet or a gadget.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1565259"/>
            <a:ext cx="10684137" cy="499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In </a:t>
            </a:r>
            <a:r>
              <a:rPr lang="de-DE" sz="2000" b="1" i="1" dirty="0" smtClean="0">
                <a:solidFill>
                  <a:schemeClr val="tx1"/>
                </a:solidFill>
              </a:rPr>
              <a:t>the registry you can configure which </a:t>
            </a:r>
            <a:r>
              <a:rPr lang="de-DE" sz="2000" b="1" i="1" dirty="0" smtClean="0">
                <a:solidFill>
                  <a:schemeClr val="tx1"/>
                </a:solidFill>
              </a:rPr>
              <a:t>applications are </a:t>
            </a:r>
            <a:r>
              <a:rPr lang="de-DE" sz="2000" b="1" i="1" dirty="0" smtClean="0">
                <a:solidFill>
                  <a:schemeClr val="tx1"/>
                </a:solidFill>
              </a:rPr>
              <a:t>available to the </a:t>
            </a:r>
            <a:r>
              <a:rPr lang="de-DE" sz="2000" b="1" i="1" dirty="0" smtClean="0">
                <a:solidFill>
                  <a:schemeClr val="tx1"/>
                </a:solidFill>
              </a:rPr>
              <a:t>users.</a:t>
            </a:r>
            <a:endParaRPr lang="de-DE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The available </a:t>
            </a:r>
            <a:r>
              <a:rPr lang="de-DE" sz="2000" b="1" i="1" dirty="0" smtClean="0">
                <a:solidFill>
                  <a:schemeClr val="tx1"/>
                </a:solidFill>
              </a:rPr>
              <a:t>applications appear </a:t>
            </a:r>
            <a:r>
              <a:rPr lang="de-DE" sz="2000" b="1" i="1" dirty="0" smtClean="0">
                <a:solidFill>
                  <a:schemeClr val="tx1"/>
                </a:solidFill>
              </a:rPr>
              <a:t>in the page and portal layout dialogs.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You can define </a:t>
            </a:r>
            <a:r>
              <a:rPr lang="de-DE" sz="2000" b="1" i="1" dirty="0" smtClean="0">
                <a:solidFill>
                  <a:schemeClr val="tx1"/>
                </a:solidFill>
              </a:rPr>
              <a:t>access permission </a:t>
            </a:r>
            <a:r>
              <a:rPr lang="de-DE" sz="2000" b="1" i="1" dirty="0" smtClean="0">
                <a:solidFill>
                  <a:schemeClr val="tx1"/>
                </a:solidFill>
              </a:rPr>
              <a:t>on category level and for each application.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The user only sees those </a:t>
            </a:r>
            <a:r>
              <a:rPr lang="de-DE" sz="2000" b="1" i="1" dirty="0" smtClean="0">
                <a:solidFill>
                  <a:schemeClr val="tx1"/>
                </a:solidFill>
              </a:rPr>
              <a:t>applications where </a:t>
            </a:r>
            <a:r>
              <a:rPr lang="de-DE" sz="2000" b="1" i="1" dirty="0" smtClean="0">
                <a:solidFill>
                  <a:schemeClr val="tx1"/>
                </a:solidFill>
              </a:rPr>
              <a:t>permissions in both levels are granted.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Log in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8567" y="1636697"/>
            <a:ext cx="8990371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Portlets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899" y="1993887"/>
            <a:ext cx="10058699" cy="1952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Gadgets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Can be loaded, created and modified.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2136763"/>
            <a:ext cx="10515639" cy="3810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Exercise:  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Import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Import all applications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 new application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some applications to your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Make your category accessible to all users.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Gadget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 new gadget to your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Modify the gadget code by replacing hello world” by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toto</a:t>
            </a:r>
            <a:r>
              <a:rPr lang="en-US" sz="2000" b="1" i="1" dirty="0" smtClean="0">
                <a:solidFill>
                  <a:schemeClr val="tx1"/>
                </a:solidFill>
              </a:rPr>
              <a:t>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800" b="1" i="1" dirty="0" smtClean="0">
                <a:solidFill>
                  <a:schemeClr val="tx1"/>
                </a:solidFill>
              </a:rPr>
              <a:t>Layout</a:t>
            </a: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the layout of a test page and see test new category and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Exercise: 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Permissions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an application category only </a:t>
            </a:r>
            <a:r>
              <a:rPr lang="en-US" sz="2000" b="1" i="1" dirty="0" smtClean="0">
                <a:solidFill>
                  <a:schemeClr val="tx1"/>
                </a:solidFill>
              </a:rPr>
              <a:t>accessible for the group “platform/administrators”.</a:t>
            </a: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Take an application and make it visible only to administrators, put this application into a category available to all 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an root and as </a:t>
            </a:r>
            <a:r>
              <a:rPr lang="en-US" sz="2000" b="1" i="1" dirty="0" err="1" smtClean="0">
                <a:solidFill>
                  <a:schemeClr val="tx1"/>
                </a:solidFill>
              </a:rPr>
              <a:t>mary</a:t>
            </a:r>
            <a:r>
              <a:rPr lang="en-US" sz="2000" b="1" i="1" dirty="0" smtClean="0">
                <a:solidFill>
                  <a:schemeClr val="tx1"/>
                </a:solidFill>
              </a:rPr>
              <a:t>, open the page </a:t>
            </a:r>
            <a:r>
              <a:rPr lang="en-US" sz="2000" b="1" i="1" dirty="0" smtClean="0">
                <a:solidFill>
                  <a:schemeClr val="tx1"/>
                </a:solidFill>
              </a:rPr>
              <a:t>layout. Analyze if there are categories and application that are only accessible to administrators.</a:t>
            </a: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Examples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20757"/>
            <a:ext cx="11337227" cy="8406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81449" y="-935071"/>
            <a:ext cx="11927112" cy="87605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537" y="-149253"/>
            <a:ext cx="10767777" cy="73332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072" y="-720757"/>
            <a:ext cx="11560647" cy="86682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err="1" smtClean="0"/>
              <a:t>eXo</a:t>
            </a:r>
            <a:r>
              <a:rPr lang="en-US" sz="4800" dirty="0" smtClean="0"/>
              <a:t> Fundamentals Training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7054" y="1065193"/>
            <a:ext cx="6215106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eaLnBrk="1" hangingPunct="1">
              <a:buFontTx/>
              <a:buNone/>
            </a:pPr>
            <a:r>
              <a:rPr lang="en-US" dirty="0" smtClean="0"/>
              <a:t>Portal Elements and Organization Model</a:t>
            </a: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116013" y="5422911"/>
            <a:ext cx="5035553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smtClean="0"/>
              <a:t>Q &amp; A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1493821"/>
            <a:ext cx="40290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7826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Language Setting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77827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36922" y="1869540"/>
            <a:ext cx="7620033" cy="4798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222212" y="1136631"/>
            <a:ext cx="5721351" cy="4098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GateIn is available in 16 languages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choice is stored in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the user preferences.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If the is “anonymous” –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public site – then the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language choice is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stored in the session.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80326" y="1136631"/>
            <a:ext cx="291465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Xo-powerpoint-templat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eXo-powerpoint-template</Template>
  <TotalTime>2966</TotalTime>
  <Words>2231</Words>
  <Application>Microsoft Macintosh PowerPoint</Application>
  <PresentationFormat>Custom</PresentationFormat>
  <Paragraphs>539</Paragraphs>
  <Slides>89</Slides>
  <Notes>82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89</vt:i4>
      </vt:variant>
    </vt:vector>
  </HeadingPairs>
  <TitlesOfParts>
    <vt:vector size="92" baseType="lpstr">
      <vt:lpstr>eXo-powerpoint-template</vt:lpstr>
      <vt:lpstr>1_Office Theme</vt:lpstr>
      <vt:lpstr>2_Office Theme</vt:lpstr>
      <vt:lpstr>Slide 1</vt:lpstr>
      <vt:lpstr>Slide 2</vt:lpstr>
      <vt:lpstr>Slide 3</vt:lpstr>
      <vt:lpstr>Why a portal ?</vt:lpstr>
      <vt:lpstr>Why eXo Portal ?</vt:lpstr>
      <vt:lpstr>Enterprise Portal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Pc-utilisateur</dc:creator>
  <cp:lastModifiedBy>Pc-utilisateur</cp:lastModifiedBy>
  <cp:revision>195</cp:revision>
  <dcterms:created xsi:type="dcterms:W3CDTF">2010-06-15T15:11:14Z</dcterms:created>
  <dcterms:modified xsi:type="dcterms:W3CDTF">2010-07-11T09:02:47Z</dcterms:modified>
</cp:coreProperties>
</file>